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Masters/slideMaster26.xml" ContentType="application/vnd.openxmlformats-officedocument.presentationml.slideMaster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8.xml" ContentType="application/vnd.openxmlformats-officedocument.theme+xml"/>
  <Override PartName="/ppt/theme/theme29.xml" ContentType="application/vnd.openxmlformats-officedocument.theme+xml"/>
  <Override PartName="/ppt/slideLayouts/slideLayout42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6.xml" ContentType="application/vnd.openxmlformats-officedocument.them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14.xml" ContentType="application/vnd.openxmlformats-officedocument.theme+xml"/>
  <Override PartName="/ppt/theme/theme25.xml" ContentType="application/vnd.openxmlformats-officedocument.theme+xml"/>
  <Override PartName="/ppt/theme/theme21.xml" ContentType="application/vnd.openxmlformats-officedocument.theme+xml"/>
  <Override PartName="/ppt/theme/theme32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slideLayouts/slideLayout32.xml" ContentType="application/vnd.openxmlformats-officedocument.presentationml.slideLayout+xml"/>
  <Override PartName="/ppt/theme/theme37.xml" ContentType="application/vnd.openxmlformats-officedocument.theme+xml"/>
  <Override PartName="/docProps/app.xml" ContentType="application/vnd.openxmlformats-officedocument.extended-properties+xml"/>
  <Override PartName="/ppt/slideMasters/slideMaster23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26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theme/theme24.xml" ContentType="application/vnd.openxmlformats-officedocument.theme+xml"/>
  <Override PartName="/ppt/theme/theme33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22.xml" ContentType="application/vnd.openxmlformats-officedocument.theme+xml"/>
  <Override PartName="/ppt/theme/theme31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Masters/slideMaster28.xml" ContentType="application/vnd.openxmlformats-officedocument.presentationml.slideMaster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24.xml" ContentType="application/vnd.openxmlformats-officedocument.presentationml.slideMaster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theme/theme27.xml" ContentType="application/vnd.openxmlformats-officedocument.theme+xml"/>
  <Override PartName="/ppt/slideLayouts/slideLayout40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Masters/slideMaster31.xml" ContentType="application/vnd.openxmlformats-officedocument.presentationml.slideMaster+xml"/>
  <Override PartName="/ppt/theme/theme23.xml" ContentType="application/vnd.openxmlformats-officedocument.theme+xml"/>
  <Override PartName="/ppt/theme/theme34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30.xml" ContentType="application/vnd.openxmlformats-officedocument.them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Masters/slideMaster29.xml" ContentType="application/vnd.openxmlformats-officedocument.presentationml.slideMaster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Masters/slideMaster2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8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slideLayouts/slideLayout30.xml" ContentType="application/vnd.openxmlformats-officedocument.presentationml.slideLayout+xml"/>
  <Override PartName="/ppt/theme/theme35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  <p:sldMasterId id="2147483681" r:id="rId3"/>
    <p:sldMasterId id="2147483683" r:id="rId4"/>
    <p:sldMasterId id="2147483685" r:id="rId5"/>
    <p:sldMasterId id="2147483687" r:id="rId6"/>
    <p:sldMasterId id="2147483689" r:id="rId7"/>
    <p:sldMasterId id="2147483691" r:id="rId8"/>
    <p:sldMasterId id="2147483693" r:id="rId9"/>
    <p:sldMasterId id="2147483695" r:id="rId10"/>
    <p:sldMasterId id="2147483697" r:id="rId11"/>
    <p:sldMasterId id="2147483699" r:id="rId12"/>
    <p:sldMasterId id="2147483701" r:id="rId13"/>
    <p:sldMasterId id="2147483703" r:id="rId14"/>
    <p:sldMasterId id="2147483705" r:id="rId15"/>
    <p:sldMasterId id="2147483707" r:id="rId16"/>
    <p:sldMasterId id="2147483709" r:id="rId17"/>
    <p:sldMasterId id="2147483711" r:id="rId18"/>
    <p:sldMasterId id="2147483713" r:id="rId19"/>
    <p:sldMasterId id="2147483715" r:id="rId20"/>
    <p:sldMasterId id="2147483717" r:id="rId21"/>
    <p:sldMasterId id="2147483719" r:id="rId22"/>
    <p:sldMasterId id="2147483721" r:id="rId23"/>
    <p:sldMasterId id="2147483723" r:id="rId24"/>
    <p:sldMasterId id="2147483725" r:id="rId25"/>
    <p:sldMasterId id="2147483727" r:id="rId26"/>
    <p:sldMasterId id="2147483729" r:id="rId27"/>
    <p:sldMasterId id="2147483731" r:id="rId28"/>
    <p:sldMasterId id="2147483733" r:id="rId29"/>
    <p:sldMasterId id="2147483735" r:id="rId30"/>
    <p:sldMasterId id="2147483737" r:id="rId31"/>
    <p:sldMasterId id="2147483739" r:id="rId32"/>
    <p:sldMasterId id="2147483741" r:id="rId33"/>
    <p:sldMasterId id="2147483743" r:id="rId34"/>
    <p:sldMasterId id="2147483745" r:id="rId35"/>
    <p:sldMasterId id="2147483747" r:id="rId36"/>
    <p:sldMasterId id="2147483749" r:id="rId37"/>
  </p:sldMasterIdLst>
  <p:sldIdLst>
    <p:sldId id="256" r:id="rId38"/>
    <p:sldId id="258" r:id="rId39"/>
    <p:sldId id="257" r:id="rId40"/>
    <p:sldId id="259" r:id="rId41"/>
    <p:sldId id="260" r:id="rId42"/>
    <p:sldId id="261" r:id="rId43"/>
    <p:sldId id="262" r:id="rId44"/>
    <p:sldId id="263" r:id="rId45"/>
    <p:sldId id="264" r:id="rId46"/>
    <p:sldId id="265" r:id="rId47"/>
    <p:sldId id="266" r:id="rId48"/>
    <p:sldId id="267" r:id="rId49"/>
    <p:sldId id="268" r:id="rId50"/>
    <p:sldId id="269" r:id="rId51"/>
    <p:sldId id="270" r:id="rId52"/>
    <p:sldId id="271" r:id="rId53"/>
    <p:sldId id="272" r:id="rId54"/>
    <p:sldId id="273" r:id="rId55"/>
    <p:sldId id="274" r:id="rId56"/>
    <p:sldId id="275" r:id="rId57"/>
    <p:sldId id="288" r:id="rId58"/>
    <p:sldId id="289" r:id="rId59"/>
    <p:sldId id="290" r:id="rId60"/>
    <p:sldId id="291" r:id="rId61"/>
    <p:sldId id="292" r:id="rId62"/>
    <p:sldId id="293" r:id="rId63"/>
    <p:sldId id="294" r:id="rId64"/>
    <p:sldId id="276" r:id="rId65"/>
    <p:sldId id="277" r:id="rId66"/>
    <p:sldId id="278" r:id="rId67"/>
    <p:sldId id="279" r:id="rId68"/>
    <p:sldId id="280" r:id="rId69"/>
    <p:sldId id="281" r:id="rId70"/>
    <p:sldId id="284" r:id="rId71"/>
    <p:sldId id="285" r:id="rId72"/>
    <p:sldId id="286" r:id="rId73"/>
    <p:sldId id="287" r:id="rId74"/>
    <p:sldId id="282" r:id="rId75"/>
    <p:sldId id="283" r:id="rId7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723" autoAdjust="0"/>
  </p:normalViewPr>
  <p:slideViewPr>
    <p:cSldViewPr>
      <p:cViewPr varScale="1">
        <p:scale>
          <a:sx n="54" d="100"/>
          <a:sy n="54" d="100"/>
        </p:scale>
        <p:origin x="-9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2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" Target="slides/slide5.xml"/><Relationship Id="rId47" Type="http://schemas.openxmlformats.org/officeDocument/2006/relationships/slide" Target="slides/slide10.xml"/><Relationship Id="rId50" Type="http://schemas.openxmlformats.org/officeDocument/2006/relationships/slide" Target="slides/slide13.xml"/><Relationship Id="rId55" Type="http://schemas.openxmlformats.org/officeDocument/2006/relationships/slide" Target="slides/slide18.xml"/><Relationship Id="rId63" Type="http://schemas.openxmlformats.org/officeDocument/2006/relationships/slide" Target="slides/slide26.xml"/><Relationship Id="rId68" Type="http://schemas.openxmlformats.org/officeDocument/2006/relationships/slide" Target="slides/slide31.xml"/><Relationship Id="rId76" Type="http://schemas.openxmlformats.org/officeDocument/2006/relationships/slide" Target="slides/slide39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" Target="slides/slide3.xml"/><Relationship Id="rId45" Type="http://schemas.openxmlformats.org/officeDocument/2006/relationships/slide" Target="slides/slide8.xml"/><Relationship Id="rId53" Type="http://schemas.openxmlformats.org/officeDocument/2006/relationships/slide" Target="slides/slide16.xml"/><Relationship Id="rId58" Type="http://schemas.openxmlformats.org/officeDocument/2006/relationships/slide" Target="slides/slide21.xml"/><Relationship Id="rId66" Type="http://schemas.openxmlformats.org/officeDocument/2006/relationships/slide" Target="slides/slide29.xml"/><Relationship Id="rId74" Type="http://schemas.openxmlformats.org/officeDocument/2006/relationships/slide" Target="slides/slide37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7.xml"/><Relationship Id="rId52" Type="http://schemas.openxmlformats.org/officeDocument/2006/relationships/slide" Target="slides/slide15.xml"/><Relationship Id="rId60" Type="http://schemas.openxmlformats.org/officeDocument/2006/relationships/slide" Target="slides/slide23.xml"/><Relationship Id="rId65" Type="http://schemas.openxmlformats.org/officeDocument/2006/relationships/slide" Target="slides/slide28.xml"/><Relationship Id="rId73" Type="http://schemas.openxmlformats.org/officeDocument/2006/relationships/slide" Target="slides/slide36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6.xml"/><Relationship Id="rId48" Type="http://schemas.openxmlformats.org/officeDocument/2006/relationships/slide" Target="slides/slide11.xml"/><Relationship Id="rId56" Type="http://schemas.openxmlformats.org/officeDocument/2006/relationships/slide" Target="slides/slide19.xml"/><Relationship Id="rId64" Type="http://schemas.openxmlformats.org/officeDocument/2006/relationships/slide" Target="slides/slide27.xml"/><Relationship Id="rId69" Type="http://schemas.openxmlformats.org/officeDocument/2006/relationships/slide" Target="slides/slide32.xml"/><Relationship Id="rId77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4.xml"/><Relationship Id="rId72" Type="http://schemas.openxmlformats.org/officeDocument/2006/relationships/slide" Target="slides/slide35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" Target="slides/slide1.xml"/><Relationship Id="rId46" Type="http://schemas.openxmlformats.org/officeDocument/2006/relationships/slide" Target="slides/slide9.xml"/><Relationship Id="rId59" Type="http://schemas.openxmlformats.org/officeDocument/2006/relationships/slide" Target="slides/slide22.xml"/><Relationship Id="rId67" Type="http://schemas.openxmlformats.org/officeDocument/2006/relationships/slide" Target="slides/slide30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4.xml"/><Relationship Id="rId54" Type="http://schemas.openxmlformats.org/officeDocument/2006/relationships/slide" Target="slides/slide17.xml"/><Relationship Id="rId62" Type="http://schemas.openxmlformats.org/officeDocument/2006/relationships/slide" Target="slides/slide25.xml"/><Relationship Id="rId70" Type="http://schemas.openxmlformats.org/officeDocument/2006/relationships/slide" Target="slides/slide33.xml"/><Relationship Id="rId75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12.xml"/><Relationship Id="rId57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495D34-3604-4C68-9700-D8139F46B19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356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BC08C-D342-46C6-894D-6219DCC0B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F3D6A-8F6D-4BEF-932B-A7B0E30F7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94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556E8D-7A7C-40F1-BAF8-5BB29336F2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98EC-EA38-40C5-B938-6F38C3099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98EC-EA38-40C5-B938-6F38C3099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98EC-EA38-40C5-B938-6F38C3099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98EC-EA38-40C5-B938-6F38C3099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7261F9-7F19-418E-B05C-5A0122B8B683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D56B2-5ACF-414F-B3CB-F5C5B70D9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261F9-7F19-418E-B05C-5A0122B8B683}" type="datetimeFigureOut">
              <a:rPr lang="en-US" smtClean="0">
                <a:solidFill>
                  <a:prstClr val="black"/>
                </a:solidFill>
              </a:rPr>
              <a:pPr/>
              <a:t>9/12/2012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D56B2-5ACF-414F-B3CB-F5C5B70D9AD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261F9-7F19-418E-B05C-5A0122B8B683}" type="datetimeFigureOut">
              <a:rPr lang="en-US" smtClean="0">
                <a:solidFill>
                  <a:prstClr val="black"/>
                </a:solidFill>
              </a:rPr>
              <a:pPr/>
              <a:t>9/12/2012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D56B2-5ACF-414F-B3CB-F5C5B70D9AD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E777A-C379-4FA8-8C30-659CB1F9D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261F9-7F19-418E-B05C-5A0122B8B683}" type="datetimeFigureOut">
              <a:rPr lang="en-US" smtClean="0">
                <a:solidFill>
                  <a:prstClr val="black"/>
                </a:solidFill>
              </a:rPr>
              <a:pPr/>
              <a:t>9/12/2012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D56B2-5ACF-414F-B3CB-F5C5B70D9AD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261F9-7F19-418E-B05C-5A0122B8B683}" type="datetimeFigureOut">
              <a:rPr lang="en-US" smtClean="0">
                <a:solidFill>
                  <a:prstClr val="black"/>
                </a:solidFill>
              </a:rPr>
              <a:pPr/>
              <a:t>9/12/2012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D56B2-5ACF-414F-B3CB-F5C5B70D9AD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503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03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73E57-1185-4A22-AA07-70CA13AC45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634DA-7207-46F8-9C0F-D7EEAB96BE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2360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1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D2FF2-A306-49D0-9BCF-F30EE71D12D2}" type="slidenum">
              <a:rPr lang="en-US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3D81-F478-44F7-BE29-12E18F251AD2}" type="slidenum">
              <a:rPr lang="en-US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3D81-F478-44F7-BE29-12E18F251AD2}" type="slidenum">
              <a:rPr lang="en-US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3D81-F478-44F7-BE29-12E18F251AD2}" type="slidenum">
              <a:rPr lang="en-US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3D81-F478-44F7-BE29-12E18F251AD2}" type="slidenum">
              <a:rPr lang="en-US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BE19-6825-4E4B-B61E-2AEE27F3AE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BED50-59A2-49F7-AC5E-0517433B9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2A28A-9A3A-4F72-B94C-1145BCF18E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8155D-A321-4DC7-9F7D-E67FCE0E4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21D996-02ED-4C1F-9696-ED175D257D12}" type="datetimeFigureOut">
              <a:rPr lang="en-US" smtClean="0">
                <a:solidFill>
                  <a:srgbClr val="575F6D"/>
                </a:solidFill>
              </a:rPr>
              <a:pPr/>
              <a:t>9/12/2012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6ED155C-F671-4462-9FE4-51DCAB2C5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21D996-02ED-4C1F-9696-ED175D257D12}" type="datetimeFigureOut">
              <a:rPr lang="en-US" smtClean="0">
                <a:solidFill>
                  <a:srgbClr val="575F6D"/>
                </a:solidFill>
              </a:rPr>
              <a:pPr/>
              <a:t>9/12/2012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ED155C-F671-4462-9FE4-51DCAB2C56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FED204-6767-43FD-AB84-8A57976EBFE8}" type="datetimeFigureOut">
              <a:rPr lang="en-US" smtClean="0">
                <a:solidFill>
                  <a:srgbClr val="575F6D"/>
                </a:solidFill>
              </a:rPr>
              <a:pPr/>
              <a:t>9/12/2012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77D125-4B57-4639-8168-96AA27BC8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2463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3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68CAC7-AECF-4378-8F7F-3867F20FBE0A}" type="slidenum">
              <a:rPr lang="en-US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</a:endParaRPr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8AB83-2A44-4BB4-8D8C-B52B74762C83}" type="slidenum">
              <a:rPr lang="en-US">
                <a:solidFill>
                  <a:srgbClr val="2F131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3790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1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FFBADD-1473-4308-8234-86DD556243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98974-3147-449C-8B81-A1D12C08B0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98974-3147-449C-8B81-A1D12C08B0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10CCF-E13C-4B56-9682-25A1B51F0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98974-3147-449C-8B81-A1D12C08B0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3EA885-64EE-42ED-ADFA-B28EE096D313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F0F59-8A74-4F83-AE26-98FCE57A6BC2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766-2CEE-42F5-A4ED-8FA10FDB4308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77D6-4E78-4B3B-BBC8-BF7E00E71A7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766-2CEE-42F5-A4ED-8FA10FDB4308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77D6-4E78-4B3B-BBC8-BF7E00E71A7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766-2CEE-42F5-A4ED-8FA10FDB4308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77D6-4E78-4B3B-BBC8-BF7E00E71A7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766-2CEE-42F5-A4ED-8FA10FDB4308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77D6-4E78-4B3B-BBC8-BF7E00E71A7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766-2CEE-42F5-A4ED-8FA10FDB4308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77D6-4E78-4B3B-BBC8-BF7E00E71A7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9766-2CEE-42F5-A4ED-8FA10FDB4308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77D6-4E78-4B3B-BBC8-BF7E00E71A79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F3AF5-FF18-4897-8176-C080BB141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E8DA1-B31E-45B8-A4F7-A2FE08B5A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24610-8235-4F79-A80A-BAC7D445B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581E3-1E22-4ACC-AE3E-E6D92B2F5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BFE44-E4D5-463A-929E-21C46B139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4.xml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0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1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2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3.xml"/></Relationships>
</file>

<file path=ppt/slideMasters/_rels/slideMaster34.xml.rels><?xml version="1.0" encoding="UTF-8" standalone="yes"?>
<Relationships xmlns="http://schemas.openxmlformats.org/package/2006/relationships"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44.xml"/></Relationships>
</file>

<file path=ppt/slideMasters/_rels/slideMaster35.xml.rels><?xml version="1.0" encoding="UTF-8" standalone="yes"?>
<Relationships xmlns="http://schemas.openxmlformats.org/package/2006/relationships"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45.xml"/></Relationships>
</file>

<file path=ppt/slideMasters/_rels/slideMaster36.xml.rels><?xml version="1.0" encoding="UTF-8" standalone="yes"?>
<Relationships xmlns="http://schemas.openxmlformats.org/package/2006/relationships"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46.xml"/></Relationships>
</file>

<file path=ppt/slideMasters/_rels/slideMaster37.xml.rels><?xml version="1.0" encoding="UTF-8" standalone="yes"?>
<Relationships xmlns="http://schemas.openxmlformats.org/package/2006/relationships"><Relationship Id="rId2" Type="http://schemas.openxmlformats.org/officeDocument/2006/relationships/theme" Target="../theme/theme37.xml"/><Relationship Id="rId1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E687572-817D-4A84-96A7-A4948A06E9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7261F9-7F19-418E-B05C-5A0122B8B683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D56B2-5ACF-414F-B3CB-F5C5B70D9ADC}" type="slidenum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7261F9-7F19-418E-B05C-5A0122B8B683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D56B2-5ACF-414F-B3CB-F5C5B70D9ADC}" type="slidenum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37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401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7DE767-F335-44DB-8E84-0EA3C18AD7F2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01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01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01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01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37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7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38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8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9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0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401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7DE767-F335-44DB-8E84-0EA3C18AD7F2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01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01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401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01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253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2253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25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257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8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0092A42-6083-41E4-941F-9408718A6A0F}" type="slidenum">
              <a:rPr lang="en-US">
                <a:solidFill>
                  <a:srgbClr val="2F1311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253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2253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25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257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8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0092A42-6083-41E4-941F-9408718A6A0F}" type="slidenum">
              <a:rPr lang="en-US">
                <a:solidFill>
                  <a:srgbClr val="2F1311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253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2253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25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257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8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0092A42-6083-41E4-941F-9408718A6A0F}" type="slidenum">
              <a:rPr lang="en-US">
                <a:solidFill>
                  <a:srgbClr val="2F1311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253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2253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25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257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8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0092A42-6083-41E4-941F-9408718A6A0F}" type="slidenum">
              <a:rPr lang="en-US">
                <a:solidFill>
                  <a:srgbClr val="2F1311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253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2253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25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257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258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8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258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20092A42-6083-41E4-941F-9408718A6A0F}" type="slidenum">
              <a:rPr lang="en-US">
                <a:solidFill>
                  <a:srgbClr val="2F1311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78FDDB-BB16-484C-8349-74BACF41BFC8}" type="slidenum">
              <a:rPr lang="en-US">
                <a:solidFill>
                  <a:srgbClr val="000000"/>
                </a:solidFill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5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5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25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5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5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5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5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225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eaLnBrk="1" hangingPunct="1">
              <a:defRPr/>
            </a:pPr>
            <a:fld id="{1F1F0F09-F5DB-44DA-B5DB-53F31A3A4A1C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78FDDB-BB16-484C-8349-74BACF41BFC8}" type="slidenum">
              <a:rPr lang="en-US">
                <a:solidFill>
                  <a:srgbClr val="000000"/>
                </a:solidFill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5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5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25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5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5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5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5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225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78FDDB-BB16-484C-8349-74BACF41BFC8}" type="slidenum">
              <a:rPr lang="en-US">
                <a:solidFill>
                  <a:srgbClr val="000000"/>
                </a:solidFill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5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5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25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5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5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25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5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5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225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21D996-02ED-4C1F-9696-ED175D257D12}" type="datetimeFigureOut">
              <a:rPr lang="en-US" smtClean="0">
                <a:solidFill>
                  <a:srgbClr val="575F6D"/>
                </a:solidFill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6ED155C-F671-4462-9FE4-51DCAB2C56F4}" type="slidenum">
              <a:rPr lang="en-US" smtClean="0"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entury School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21D996-02ED-4C1F-9696-ED175D257D12}" type="datetimeFigureOut">
              <a:rPr lang="en-US" smtClean="0">
                <a:solidFill>
                  <a:srgbClr val="575F6D"/>
                </a:solidFill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6ED155C-F671-4462-9FE4-51DCAB2C56F4}" type="slidenum">
              <a:rPr lang="en-US" smtClean="0"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entury School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AFED204-6767-43FD-AB84-8A57976EBFE8}" type="datetimeFigureOut">
              <a:rPr lang="en-US" smtClean="0">
                <a:solidFill>
                  <a:srgbClr val="575F6D"/>
                </a:solidFill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D77D125-4B57-4639-8168-96AA27BC85CF}" type="slidenum">
              <a:rPr lang="en-US" smtClean="0">
                <a:latin typeface="Century Schoolbook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entury School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356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2356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35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59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1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361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361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3108BCB-ABCE-4FAF-BCC1-A94806F834D3}" type="slidenum">
              <a:rPr lang="en-US">
                <a:solidFill>
                  <a:srgbClr val="2F1311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356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2356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solidFill>
                          <a:srgbClr val="2F1311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35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356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solidFill>
                        <a:srgbClr val="2F1311"/>
                      </a:solidFill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59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2F1311"/>
                </a:solidFill>
                <a:latin typeface="Arial" charset="0"/>
              </a:endParaRPr>
            </a:p>
          </p:txBody>
        </p:sp>
        <p:sp>
          <p:nvSpPr>
            <p:cNvPr id="2360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>
                <a:defRPr/>
              </a:pPr>
              <a:endParaRPr kumimoji="1" lang="en-US">
                <a:solidFill>
                  <a:srgbClr val="2F1311"/>
                </a:solidFill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1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361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>
              <a:solidFill>
                <a:srgbClr val="2F1311"/>
              </a:solidFill>
              <a:latin typeface="Arial" charset="0"/>
            </a:endParaRPr>
          </a:p>
        </p:txBody>
      </p:sp>
      <p:sp>
        <p:nvSpPr>
          <p:cNvPr id="2361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3108BCB-ABCE-4FAF-BCC1-A94806F834D3}" type="slidenum">
              <a:rPr lang="en-US">
                <a:solidFill>
                  <a:srgbClr val="2F1311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2F131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368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6282DC-9576-486B-AE89-1B706489A2FE}" type="slidenum">
              <a:rPr lang="en-US">
                <a:solidFill>
                  <a:srgbClr val="FFFFFF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368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6282DC-9576-486B-AE89-1B706489A2FE}" type="slidenum">
              <a:rPr lang="en-US">
                <a:solidFill>
                  <a:srgbClr val="FFFFFF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368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6282DC-9576-486B-AE89-1B706489A2FE}" type="slidenum">
              <a:rPr lang="en-US">
                <a:solidFill>
                  <a:srgbClr val="FFFFFF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eaLnBrk="1" hangingPunct="1">
              <a:defRPr/>
            </a:pPr>
            <a:fld id="{1F1F0F09-F5DB-44DA-B5DB-53F31A3A4A1C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  <p:sp>
          <p:nvSpPr>
            <p:cNvPr id="368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Times New Roman" charset="0"/>
              </a:endParaRPr>
            </a:p>
          </p:txBody>
        </p:sp>
      </p:grpSp>
      <p:sp>
        <p:nvSpPr>
          <p:cNvPr id="368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3688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6282DC-9576-486B-AE89-1B706489A2FE}" type="slidenum">
              <a:rPr lang="en-US">
                <a:solidFill>
                  <a:srgbClr val="FFFFFF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C5C8AE-5BA8-4AF6-9C42-CE9779EF3255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EA1ED7-12DF-4555-A671-D912BE699328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C5C8AE-5BA8-4AF6-9C42-CE9779EF3255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EA1ED7-12DF-4555-A671-D912BE699328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C5C8AE-5BA8-4AF6-9C42-CE9779EF3255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EA1ED7-12DF-4555-A671-D912BE699328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C5C8AE-5BA8-4AF6-9C42-CE9779EF3255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EA1ED7-12DF-4555-A671-D912BE699328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C5C8AE-5BA8-4AF6-9C42-CE9779EF3255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EA1ED7-12DF-4555-A671-D912BE699328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C5C8AE-5BA8-4AF6-9C42-CE9779EF3255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EA1ED7-12DF-4555-A671-D912BE699328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C5C8AE-5BA8-4AF6-9C42-CE9779EF3255}" type="datetimeFigureOut">
              <a:rPr lang="en-US">
                <a:solidFill>
                  <a:srgbClr val="D6ECFF"/>
                </a:solidFill>
              </a:rPr>
              <a:pPr>
                <a:defRPr/>
              </a:pPr>
              <a:t>9/12/2012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EA1ED7-12DF-4555-A671-D912BE699328}" type="slidenum">
              <a:rPr 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eaLnBrk="1" hangingPunct="1">
              <a:defRPr/>
            </a:pPr>
            <a:fld id="{1F1F0F09-F5DB-44DA-B5DB-53F31A3A4A1C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eaLnBrk="1" hangingPunct="1">
              <a:defRPr/>
            </a:pPr>
            <a:fld id="{1F1F0F09-F5DB-44DA-B5DB-53F31A3A4A1C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 eaLnBrk="1" hangingPunct="1">
              <a:defRPr/>
            </a:pPr>
            <a:fld id="{1F1F0F09-F5DB-44DA-B5DB-53F31A3A4A1C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7261F9-7F19-418E-B05C-5A0122B8B683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D56B2-5ACF-414F-B3CB-F5C5B70D9ADC}" type="slidenum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7261F9-7F19-418E-B05C-5A0122B8B683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D56B2-5ACF-414F-B3CB-F5C5B70D9ADC}" type="slidenum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57261F9-7F19-418E-B05C-5A0122B8B683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9/12/2012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8FD56B2-5ACF-414F-B3CB-F5C5B70D9ADC}" type="slidenum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50963"/>
            <a:ext cx="7620000" cy="1462087"/>
          </a:xfrm>
        </p:spPr>
        <p:txBody>
          <a:bodyPr/>
          <a:lstStyle/>
          <a:p>
            <a:r>
              <a:rPr lang="en-US"/>
              <a:t>Review of Verb Tenses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AmLa 43W</a:t>
            </a:r>
          </a:p>
          <a:p>
            <a:r>
              <a:rPr lang="en-US"/>
              <a:t>Fall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#4 For an action that happened several times ( no specific past time) and may happen again</a:t>
            </a:r>
          </a:p>
          <a:p>
            <a:endParaRPr lang="en-US" dirty="0" smtClean="0"/>
          </a:p>
          <a:p>
            <a:r>
              <a:rPr lang="en-US" dirty="0" smtClean="0"/>
              <a:t>Sentence:	 The gas company has increased their gas prices four times.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#5 To indicate that you have (or don’t have) the experience of doing something ( no specific past time)</a:t>
            </a:r>
          </a:p>
          <a:p>
            <a:endParaRPr lang="en-US" dirty="0" smtClean="0"/>
          </a:p>
          <a:p>
            <a:r>
              <a:rPr lang="en-US" dirty="0" smtClean="0"/>
              <a:t>Sentence:	Have you ever played golf?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#6 For a change or an accomplishment that has occurred ( no specific past time.)</a:t>
            </a:r>
          </a:p>
          <a:p>
            <a:endParaRPr lang="en-US" dirty="0" smtClean="0"/>
          </a:p>
          <a:p>
            <a:r>
              <a:rPr lang="en-US" dirty="0" smtClean="0"/>
              <a:t>Sentence:	Because of the increase in population, the amount of cars has increased.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#7 To indicate an unfinished action that may happen (no specific past time.)</a:t>
            </a:r>
          </a:p>
          <a:p>
            <a:endParaRPr lang="en-US" dirty="0" smtClean="0"/>
          </a:p>
          <a:p>
            <a:r>
              <a:rPr lang="en-US" dirty="0" smtClean="0"/>
              <a:t>Sentence:	She has not finished eating her dinner yet.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smtClean="0"/>
              <a:t>Present Perfect Progressive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057400"/>
            <a:ext cx="7696200" cy="3657600"/>
          </a:xfrm>
        </p:spPr>
        <p:txBody>
          <a:bodyPr/>
          <a:lstStyle/>
          <a:p>
            <a:pPr marL="609600" indent="-609600" algn="l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/>
              <a:t>Use #1: for an action started in the past and is continuing in the present for a specific duration with emphasis on the fact that it is still happening.</a:t>
            </a:r>
          </a:p>
          <a:p>
            <a:pPr marL="609600" indent="-609600" algn="l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/>
              <a:t>Sentence: I </a:t>
            </a:r>
            <a:r>
              <a:rPr lang="en-US" u="sng" smtClean="0"/>
              <a:t>have been waiting</a:t>
            </a:r>
            <a:r>
              <a:rPr lang="en-US" smtClean="0"/>
              <a:t> for my dad to pick me up for more than 30 minutes.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Present Perfect Progressive</a:t>
            </a:r>
            <a:br>
              <a:rPr lang="en-US" sz="3600" smtClean="0"/>
            </a:br>
            <a:r>
              <a:rPr lang="en-US" sz="3600" smtClean="0"/>
              <a:t>(cont)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 #2: For an action that started in the past and is continuing in the present for a nonspecific duration, meaning “recently” or “lately”.</a:t>
            </a:r>
          </a:p>
          <a:p>
            <a:pPr eaLnBrk="1" hangingPunct="1">
              <a:defRPr/>
            </a:pPr>
            <a:r>
              <a:rPr lang="en-US" smtClean="0"/>
              <a:t>Sentence: He </a:t>
            </a:r>
            <a:r>
              <a:rPr lang="en-US" u="sng" smtClean="0"/>
              <a:t>has been working</a:t>
            </a:r>
            <a:r>
              <a:rPr lang="en-US" smtClean="0"/>
              <a:t> on his essay since 2 pm.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" pitchFamily="18" charset="0"/>
              </a:rPr>
              <a:t>Simple Present</a:t>
            </a:r>
            <a:r>
              <a:rPr lang="en-US" smtClean="0"/>
              <a:t> </a:t>
            </a:r>
            <a:r>
              <a:rPr lang="en-US" smtClean="0">
                <a:latin typeface="Times" pitchFamily="18" charset="0"/>
              </a:rPr>
              <a:t>Tense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133600"/>
            <a:ext cx="6934200" cy="4343400"/>
          </a:xfrm>
        </p:spPr>
        <p:txBody>
          <a:bodyPr/>
          <a:lstStyle/>
          <a:p>
            <a:pPr algn="l" eaLnBrk="1" hangingPunct="1"/>
            <a:r>
              <a:rPr lang="en-US" smtClean="0">
                <a:latin typeface="Times" pitchFamily="18" charset="0"/>
              </a:rPr>
              <a:t>Use #1 For general truths and facts that are not limited to a specific time</a:t>
            </a:r>
          </a:p>
          <a:p>
            <a:pPr algn="l" eaLnBrk="1" hangingPunct="1"/>
            <a:endParaRPr lang="en-US" smtClean="0">
              <a:latin typeface="Times" pitchFamily="18" charset="0"/>
            </a:endParaRPr>
          </a:p>
          <a:p>
            <a:pPr algn="l" eaLnBrk="1" hangingPunct="1"/>
            <a:r>
              <a:rPr lang="en-US" smtClean="0">
                <a:latin typeface="Times" pitchFamily="18" charset="0"/>
              </a:rPr>
              <a:t>Sentence: The sun </a:t>
            </a:r>
            <a:r>
              <a:rPr lang="en-US" u="sng" smtClean="0">
                <a:latin typeface="Times" pitchFamily="18" charset="0"/>
              </a:rPr>
              <a:t>rises</a:t>
            </a:r>
            <a:r>
              <a:rPr lang="en-US" smtClean="0">
                <a:latin typeface="Times" pitchFamily="18" charset="0"/>
              </a:rPr>
              <a:t> in the East</a:t>
            </a:r>
          </a:p>
          <a:p>
            <a:pPr algn="l" eaLnBrk="1" hangingPunct="1"/>
            <a:endParaRPr lang="en-US" smtClean="0">
              <a:latin typeface="Times" pitchFamily="18" charset="0"/>
            </a:endParaRPr>
          </a:p>
          <a:p>
            <a:pPr algn="l"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" pitchFamily="18" charset="0"/>
              </a:rPr>
              <a:t>Simple Present Tense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Times" pitchFamily="18" charset="0"/>
              </a:rPr>
              <a:t>Use #2 For repeated, habitual, or usual action</a:t>
            </a:r>
          </a:p>
          <a:p>
            <a:pPr eaLnBrk="1" hangingPunct="1"/>
            <a:endParaRPr lang="en-US" smtClean="0">
              <a:latin typeface="Times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Times" pitchFamily="18" charset="0"/>
              </a:rPr>
              <a:t>Sentence: Every morning my parents </a:t>
            </a:r>
            <a:r>
              <a:rPr lang="en-US" u="sng" smtClean="0">
                <a:latin typeface="Times" pitchFamily="18" charset="0"/>
              </a:rPr>
              <a:t>meet</a:t>
            </a:r>
            <a:r>
              <a:rPr lang="en-US" smtClean="0">
                <a:latin typeface="Times" pitchFamily="18" charset="0"/>
              </a:rPr>
              <a:t> at Starbucks for coffee before heading out to work.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" pitchFamily="18" charset="0"/>
              </a:rPr>
              <a:t>Simple Present Tense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Times" pitchFamily="18" charset="0"/>
              </a:rPr>
              <a:t>Use # 3 For information from a book, a poem, research, or other work (this often called the literary present)</a:t>
            </a:r>
          </a:p>
          <a:p>
            <a:pPr eaLnBrk="1" hangingPunct="1">
              <a:buFontTx/>
              <a:buNone/>
            </a:pPr>
            <a:endParaRPr lang="en-US" smtClean="0">
              <a:latin typeface="Times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Times" pitchFamily="18" charset="0"/>
              </a:rPr>
              <a:t>Sentence: In this essay the author </a:t>
            </a:r>
            <a:r>
              <a:rPr lang="en-US" u="sng" smtClean="0">
                <a:latin typeface="Times" pitchFamily="18" charset="0"/>
              </a:rPr>
              <a:t>narrates</a:t>
            </a:r>
            <a:r>
              <a:rPr lang="en-US" smtClean="0">
                <a:latin typeface="Times" pitchFamily="18" charset="0"/>
              </a:rPr>
              <a:t> a story about his fault.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" pitchFamily="18" charset="0"/>
              </a:rPr>
              <a:t>Simple Present Tense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" pitchFamily="18" charset="0"/>
              </a:rPr>
              <a:t>Use # 4  For a future event (but there should be a future expression, usually an adverb or adverbial phrase)</a:t>
            </a:r>
          </a:p>
          <a:p>
            <a:pPr eaLnBrk="1" hangingPunct="1"/>
            <a:r>
              <a:rPr lang="en-US" smtClean="0">
                <a:latin typeface="Times" pitchFamily="18" charset="0"/>
              </a:rPr>
              <a:t>Our class </a:t>
            </a:r>
            <a:r>
              <a:rPr lang="en-US" u="sng" smtClean="0">
                <a:latin typeface="Times" pitchFamily="18" charset="0"/>
              </a:rPr>
              <a:t>starts</a:t>
            </a:r>
            <a:r>
              <a:rPr lang="en-US" smtClean="0">
                <a:latin typeface="Times" pitchFamily="18" charset="0"/>
              </a:rPr>
              <a:t> in 5 minutes.</a:t>
            </a:r>
          </a:p>
          <a:p>
            <a:pPr eaLnBrk="1" hangingPunct="1">
              <a:buFontTx/>
              <a:buNone/>
            </a:pPr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Perfect Tense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#1  For a future action that is completed before another future action</a:t>
            </a:r>
          </a:p>
          <a:p>
            <a:endParaRPr lang="en-US"/>
          </a:p>
          <a:p>
            <a:r>
              <a:rPr lang="en-US"/>
              <a:t>Sentence:	When I </a:t>
            </a:r>
            <a:r>
              <a:rPr lang="en-US" u="sng"/>
              <a:t>finish</a:t>
            </a:r>
            <a:r>
              <a:rPr lang="en-US"/>
              <a:t> AmLa 43W, I </a:t>
            </a:r>
            <a:r>
              <a:rPr lang="en-US" u="sng"/>
              <a:t>will have improved</a:t>
            </a:r>
            <a:r>
              <a:rPr lang="en-US"/>
              <a:t> my writing in many ways.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" pitchFamily="18" charset="0"/>
              </a:rPr>
              <a:t>Simple Present Tense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" pitchFamily="18" charset="0"/>
              </a:rPr>
              <a:t>Use # 5  For a future event in an adverb clause. </a:t>
            </a:r>
          </a:p>
          <a:p>
            <a:pPr eaLnBrk="1" hangingPunct="1"/>
            <a:r>
              <a:rPr lang="en-US" smtClean="0">
                <a:latin typeface="Times" pitchFamily="18" charset="0"/>
              </a:rPr>
              <a:t>When I </a:t>
            </a:r>
            <a:r>
              <a:rPr lang="en-US" u="sng" smtClean="0">
                <a:latin typeface="Times" pitchFamily="18" charset="0"/>
              </a:rPr>
              <a:t>finish</a:t>
            </a:r>
            <a:r>
              <a:rPr lang="en-US" smtClean="0">
                <a:latin typeface="Times" pitchFamily="18" charset="0"/>
              </a:rPr>
              <a:t> my homework, I </a:t>
            </a:r>
            <a:r>
              <a:rPr lang="en-US" u="sng" smtClean="0">
                <a:latin typeface="Times" pitchFamily="18" charset="0"/>
              </a:rPr>
              <a:t>will go</a:t>
            </a:r>
            <a:r>
              <a:rPr lang="en-US" smtClean="0">
                <a:latin typeface="Times" pitchFamily="18" charset="0"/>
              </a:rPr>
              <a:t> to the gym.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Amla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43w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Simple Past Tense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Use #1 For an action or condition that was completed in the past.</a:t>
            </a:r>
          </a:p>
          <a:p>
            <a:pPr eaLnBrk="1" hangingPunct="1"/>
            <a:endParaRPr lang="en-US" sz="4000" smtClean="0"/>
          </a:p>
          <a:p>
            <a:pPr eaLnBrk="1" hangingPunct="1"/>
            <a:r>
              <a:rPr lang="en-US" sz="4000" smtClean="0"/>
              <a:t>Sentence: My brother </a:t>
            </a:r>
            <a:r>
              <a:rPr lang="en-US" sz="4000" u="sng" smtClean="0"/>
              <a:t>brought</a:t>
            </a:r>
            <a:r>
              <a:rPr lang="en-US" sz="4000" smtClean="0"/>
              <a:t> me a cup of coffee at Starbucks this morning.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Simple Past Tense (cont.)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Use #2 For a series of finished actions.</a:t>
            </a:r>
          </a:p>
          <a:p>
            <a:pPr eaLnBrk="1" hangingPunct="1"/>
            <a:endParaRPr lang="en-US" sz="4000" smtClean="0"/>
          </a:p>
          <a:p>
            <a:pPr eaLnBrk="1" hangingPunct="1"/>
            <a:r>
              <a:rPr lang="en-US" sz="4000" smtClean="0"/>
              <a:t>Sentence: I </a:t>
            </a:r>
            <a:r>
              <a:rPr lang="en-US" sz="4000" u="sng" smtClean="0"/>
              <a:t>hit</a:t>
            </a:r>
            <a:r>
              <a:rPr lang="en-US" sz="4000" smtClean="0"/>
              <a:t> my brother’s left leg yesterday, and he </a:t>
            </a:r>
            <a:r>
              <a:rPr lang="en-US" sz="4000" u="sng" smtClean="0"/>
              <a:t>felt</a:t>
            </a:r>
            <a:r>
              <a:rPr lang="en-US" sz="4000" smtClean="0"/>
              <a:t> a lot of pain.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Used to or Would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4000" dirty="0" smtClean="0"/>
              <a:t>Use #1 For a past habit or action that is no longer true.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40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4000" dirty="0" smtClean="0"/>
              <a:t>Sentence (Used to): When I was a high school student, I </a:t>
            </a:r>
            <a:r>
              <a:rPr lang="en-US" sz="4000" u="sng" dirty="0" smtClean="0"/>
              <a:t>used to</a:t>
            </a:r>
            <a:r>
              <a:rPr lang="en-US" sz="4000" dirty="0" smtClean="0"/>
              <a:t> play the guitar every weekend.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4000" dirty="0" smtClean="0"/>
              <a:t>Sentence (Would): When I was a high school student, I </a:t>
            </a:r>
            <a:r>
              <a:rPr lang="en-US" sz="4000" u="sng" dirty="0" smtClean="0"/>
              <a:t>would</a:t>
            </a:r>
            <a:r>
              <a:rPr lang="en-US" sz="4000" dirty="0" smtClean="0"/>
              <a:t> play the guitar every weekend.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Used to or Would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Use #2 For a past fact that is no longer true.</a:t>
            </a:r>
          </a:p>
          <a:p>
            <a:pPr eaLnBrk="1" hangingPunct="1"/>
            <a:endParaRPr lang="en-US" sz="4000" smtClean="0"/>
          </a:p>
          <a:p>
            <a:pPr eaLnBrk="1" hangingPunct="1"/>
            <a:r>
              <a:rPr lang="en-US" sz="4000" smtClean="0"/>
              <a:t>When I was born, my family </a:t>
            </a:r>
            <a:r>
              <a:rPr lang="en-US" sz="4000" u="sng" smtClean="0"/>
              <a:t>used to</a:t>
            </a:r>
            <a:r>
              <a:rPr lang="en-US" sz="4000" smtClean="0"/>
              <a:t> live in USA.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Used to or Would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Use #3 For a past fact that is no longer true : used to in the question form, the final </a:t>
            </a:r>
            <a:r>
              <a:rPr lang="en-US" sz="3700" i="1" smtClean="0"/>
              <a:t>–d </a:t>
            </a:r>
            <a:r>
              <a:rPr lang="en-US" sz="3700" smtClean="0"/>
              <a:t>is dropped as well</a:t>
            </a:r>
          </a:p>
          <a:p>
            <a:pPr eaLnBrk="1" hangingPunct="1"/>
            <a:endParaRPr lang="en-US" sz="3700" smtClean="0"/>
          </a:p>
          <a:p>
            <a:pPr eaLnBrk="1" hangingPunct="1"/>
            <a:r>
              <a:rPr lang="en-US" sz="3700" smtClean="0"/>
              <a:t>Sentence: </a:t>
            </a:r>
            <a:r>
              <a:rPr lang="en-US" sz="3700" u="sng" smtClean="0"/>
              <a:t>Did</a:t>
            </a:r>
            <a:r>
              <a:rPr lang="en-US" sz="3700" smtClean="0"/>
              <a:t> you </a:t>
            </a:r>
            <a:r>
              <a:rPr lang="en-US" sz="3700" u="sng" smtClean="0"/>
              <a:t>use to</a:t>
            </a:r>
            <a:r>
              <a:rPr lang="en-US" sz="3700" smtClean="0"/>
              <a:t> play soccer?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Used to or Would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Use #4 For a past fact that is no longer true : used to in the negative form, the final </a:t>
            </a:r>
            <a:r>
              <a:rPr lang="en-US" sz="3700" i="1" smtClean="0"/>
              <a:t>–d </a:t>
            </a:r>
            <a:r>
              <a:rPr lang="en-US" sz="3700" smtClean="0"/>
              <a:t>is dropped as well</a:t>
            </a:r>
          </a:p>
          <a:p>
            <a:pPr eaLnBrk="1" hangingPunct="1"/>
            <a:endParaRPr lang="en-US" sz="3700" smtClean="0"/>
          </a:p>
          <a:p>
            <a:pPr eaLnBrk="1" hangingPunct="1"/>
            <a:r>
              <a:rPr lang="en-US" sz="3700" smtClean="0"/>
              <a:t>Sentence: I </a:t>
            </a:r>
            <a:r>
              <a:rPr lang="en-US" sz="3700" u="sng" smtClean="0"/>
              <a:t>didn’t</a:t>
            </a:r>
            <a:r>
              <a:rPr lang="en-US" sz="3700" smtClean="0"/>
              <a:t> </a:t>
            </a:r>
            <a:r>
              <a:rPr lang="en-US" sz="3700" u="sng" smtClean="0"/>
              <a:t>use to</a:t>
            </a:r>
            <a:r>
              <a:rPr lang="en-US" sz="3700" smtClean="0"/>
              <a:t> play soccer.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200C0"/>
                </a:solidFill>
              </a:rPr>
              <a:t>Past Progressive Tense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Use # 1. For an action in the past that was interrupted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Sentence:  I </a:t>
            </a:r>
            <a:r>
              <a:rPr lang="en-US" u="sng" smtClean="0">
                <a:solidFill>
                  <a:schemeClr val="hlink"/>
                </a:solidFill>
              </a:rPr>
              <a:t>was watching</a:t>
            </a:r>
            <a:r>
              <a:rPr lang="en-US" smtClean="0">
                <a:solidFill>
                  <a:schemeClr val="hlink"/>
                </a:solidFill>
              </a:rPr>
              <a:t> TV when she  </a:t>
            </a:r>
            <a:r>
              <a:rPr lang="en-US" u="sng" smtClean="0">
                <a:solidFill>
                  <a:schemeClr val="hlink"/>
                </a:solidFill>
              </a:rPr>
              <a:t>knocked</a:t>
            </a:r>
            <a:r>
              <a:rPr lang="en-US" smtClean="0">
                <a:solidFill>
                  <a:schemeClr val="hlink"/>
                </a:solidFill>
              </a:rPr>
              <a:t> on the door.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200C0"/>
                </a:solidFill>
              </a:rPr>
              <a:t>Past Progressive Tense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Use # 2 For an action that was happening at a specific time.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Sentence:  At 8.59 a.m. we were studying English in AmLa 43w class.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Perfect Tense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#2  For a future action that is completed before a certain point of time in the future.</a:t>
            </a:r>
          </a:p>
          <a:p>
            <a:endParaRPr lang="en-US"/>
          </a:p>
          <a:p>
            <a:r>
              <a:rPr lang="en-US"/>
              <a:t>Sentence:	By the time I </a:t>
            </a:r>
            <a:r>
              <a:rPr lang="en-US" u="sng"/>
              <a:t>graduate</a:t>
            </a:r>
            <a:r>
              <a:rPr lang="en-US"/>
              <a:t> from Mt. SAC in 2014, I </a:t>
            </a:r>
            <a:r>
              <a:rPr lang="en-US" u="sng"/>
              <a:t>will have earned</a:t>
            </a:r>
            <a:r>
              <a:rPr lang="en-US"/>
              <a:t> 60 units.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200C0"/>
                </a:solidFill>
              </a:rPr>
              <a:t>Past Progressive Tense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Use #3 For background or atmosphere information.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Sentence : When I went to the beach, people were swimming.  Some of them were chatting. However, I was eating a hotdog alone.  Yet it was fun.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2400"/>
            <a:ext cx="6172200" cy="1600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Past perfect tense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590800"/>
            <a:ext cx="6172200" cy="137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#1 For a past action or condition that ended before another past action or condition began.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41910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defRPr/>
            </a:pPr>
            <a:endParaRPr lang="en-US" sz="2400" b="1" dirty="0" smtClean="0">
              <a:solidFill>
                <a:srgbClr val="575F6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575F6D"/>
                </a:solidFill>
                <a:latin typeface="Times New Roman" pitchFamily="18" charset="0"/>
                <a:cs typeface="Times New Roman" pitchFamily="18" charset="0"/>
              </a:rPr>
              <a:t>Sentence: I had eaten a burger before I went to school.</a:t>
            </a:r>
            <a:endParaRPr lang="en-US" sz="2400" b="1" dirty="0">
              <a:solidFill>
                <a:srgbClr val="575F6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Past Perfect Tense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Use #2 For a past action or past condition that ended before a specific time in the past.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Sentence: When I graduated in 2007, I had been a student for 9 years.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7010400" cy="1208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Past Perfect Progressive Tense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752600"/>
            <a:ext cx="6553200" cy="1371600"/>
          </a:xfrm>
        </p:spPr>
        <p:txBody>
          <a:bodyPr/>
          <a:lstStyle/>
          <a:p>
            <a:r>
              <a:rPr lang="en-US" dirty="0" smtClean="0">
                <a:solidFill>
                  <a:srgbClr val="3399FF"/>
                </a:solidFill>
              </a:rPr>
              <a:t>Use #1:</a:t>
            </a:r>
            <a:r>
              <a:rPr lang="en-US" dirty="0" smtClean="0"/>
              <a:t> Describes a continuing action that started in the past before another past action either began or interrupted the first action.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14600" y="28956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defRPr/>
            </a:pPr>
            <a:endParaRPr lang="en-US" b="1" dirty="0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4600" y="30480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defRPr/>
            </a:pPr>
            <a:r>
              <a:rPr lang="en-US" b="1" dirty="0" smtClean="0">
                <a:solidFill>
                  <a:srgbClr val="3399FF"/>
                </a:solidFill>
                <a:latin typeface="Century Schoolbook"/>
              </a:rPr>
              <a:t>Sentence:</a:t>
            </a:r>
            <a:r>
              <a:rPr lang="en-US" b="1" dirty="0" smtClean="0">
                <a:solidFill>
                  <a:srgbClr val="575F6D"/>
                </a:solidFill>
                <a:latin typeface="Century Schoolbook"/>
              </a:rPr>
              <a:t> I </a:t>
            </a:r>
            <a:r>
              <a:rPr lang="en-US" b="1" u="sng" dirty="0" smtClean="0">
                <a:solidFill>
                  <a:srgbClr val="575F6D"/>
                </a:solidFill>
                <a:latin typeface="Century Schoolbook"/>
              </a:rPr>
              <a:t>had been working </a:t>
            </a:r>
            <a:r>
              <a:rPr lang="en-US" b="1" dirty="0" smtClean="0">
                <a:solidFill>
                  <a:srgbClr val="575F6D"/>
                </a:solidFill>
                <a:latin typeface="Century Schoolbook"/>
              </a:rPr>
              <a:t>in the army before my little sister </a:t>
            </a:r>
            <a:r>
              <a:rPr lang="en-US" b="1" u="sng" dirty="0" smtClean="0">
                <a:solidFill>
                  <a:srgbClr val="575F6D"/>
                </a:solidFill>
                <a:latin typeface="Century Schoolbook"/>
              </a:rPr>
              <a:t>was born</a:t>
            </a:r>
            <a:r>
              <a:rPr lang="en-US" b="1" dirty="0" smtClean="0">
                <a:solidFill>
                  <a:srgbClr val="575F6D"/>
                </a:solidFill>
                <a:latin typeface="Century Schoolbook"/>
              </a:rPr>
              <a:t>.</a:t>
            </a:r>
            <a:endParaRPr lang="en-US" b="1" dirty="0">
              <a:solidFill>
                <a:srgbClr val="575F6D"/>
              </a:solidFill>
              <a:latin typeface="Century Schoolboo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smtClean="0"/>
              <a:t>Simple Future Tense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Use #1 : For a future plan: be going to</a:t>
            </a:r>
          </a:p>
          <a:p>
            <a:pPr algn="l" eaLnBrk="1" hangingPunct="1">
              <a:defRPr/>
            </a:pPr>
            <a:r>
              <a:rPr lang="en-US" smtClean="0"/>
              <a:t>Sentence: I am going to do my homework after eating dinner.</a:t>
            </a:r>
          </a:p>
          <a:p>
            <a:pPr algn="l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 #2: for a voluntary action: will (especially as a request or a response)</a:t>
            </a:r>
          </a:p>
          <a:p>
            <a:pPr eaLnBrk="1" hangingPunct="1">
              <a:defRPr/>
            </a:pPr>
            <a:r>
              <a:rPr lang="en-US" smtClean="0"/>
              <a:t>Sentence: James: Will you help me?</a:t>
            </a:r>
            <a:br>
              <a:rPr lang="en-US" smtClean="0"/>
            </a:br>
            <a:r>
              <a:rPr lang="en-US" smtClean="0"/>
              <a:t>                 Jenny: Yes, I will.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 #3: for a promise: will</a:t>
            </a:r>
          </a:p>
          <a:p>
            <a:pPr eaLnBrk="1" hangingPunct="1">
              <a:defRPr/>
            </a:pPr>
            <a:r>
              <a:rPr lang="en-US" smtClean="0"/>
              <a:t>Sentence: I will love you forever.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 #4: for a prediction: will or be going to </a:t>
            </a:r>
          </a:p>
          <a:p>
            <a:pPr eaLnBrk="1" hangingPunct="1">
              <a:defRPr/>
            </a:pPr>
            <a:r>
              <a:rPr lang="en-US" smtClean="0"/>
              <a:t>Sentence: I will take English 68 next semester.</a:t>
            </a:r>
            <a:br>
              <a:rPr lang="en-US" smtClean="0"/>
            </a:br>
            <a:r>
              <a:rPr lang="en-US" smtClean="0"/>
              <a:t>                 I am going to take  English 68 next 		   semester.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Future Progressive Tense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7062788" cy="3581400"/>
          </a:xfrm>
        </p:spPr>
        <p:txBody>
          <a:bodyPr/>
          <a:lstStyle/>
          <a:p>
            <a:pPr marL="609600" indent="-609600" algn="l" eaLnBrk="1" hangingPunct="1">
              <a:buFontTx/>
              <a:buBlip>
                <a:blip r:embed="rId2"/>
              </a:buBlip>
            </a:pPr>
            <a:r>
              <a:rPr lang="en-US" smtClean="0"/>
              <a:t>Use #1 For an “ </a:t>
            </a:r>
            <a:r>
              <a:rPr lang="en-US" i="1" smtClean="0"/>
              <a:t>interrupted</a:t>
            </a:r>
            <a:r>
              <a:rPr lang="en-US" smtClean="0"/>
              <a:t>” action in the future.</a:t>
            </a:r>
          </a:p>
          <a:p>
            <a:pPr marL="609600" indent="-609600" algn="l" eaLnBrk="1" hangingPunct="1"/>
            <a:endParaRPr lang="en-US" smtClean="0"/>
          </a:p>
          <a:p>
            <a:pPr marL="609600" indent="-609600" algn="l" eaLnBrk="1" hangingPunct="1">
              <a:buFontTx/>
              <a:buBlip>
                <a:blip r:embed="rId2"/>
              </a:buBlip>
            </a:pPr>
            <a:r>
              <a:rPr lang="en-US" smtClean="0"/>
              <a:t>Sentence: I </a:t>
            </a:r>
            <a:r>
              <a:rPr lang="en-US" i="1" u="sng" smtClean="0"/>
              <a:t>will be studying</a:t>
            </a:r>
            <a:r>
              <a:rPr lang="en-US" smtClean="0"/>
              <a:t> when you </a:t>
            </a:r>
            <a:r>
              <a:rPr lang="en-US" i="1" u="sng" smtClean="0"/>
              <a:t>arrive </a:t>
            </a:r>
            <a:r>
              <a:rPr lang="en-US" smtClean="0"/>
              <a:t>at 7:00 pm tonight.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Future Progressive Tense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#2 For picturing the future.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At my birthday party tomorrow. Everyone </a:t>
            </a:r>
            <a:r>
              <a:rPr lang="en-US" i="1" u="sng" smtClean="0"/>
              <a:t>is going to be celebrating</a:t>
            </a:r>
            <a:r>
              <a:rPr lang="en-US" smtClean="0"/>
              <a:t> at my house. Some people </a:t>
            </a:r>
            <a:r>
              <a:rPr lang="en-US" i="1" u="sng" smtClean="0"/>
              <a:t>will be eating</a:t>
            </a:r>
            <a:r>
              <a:rPr lang="en-US" smtClean="0"/>
              <a:t>. Others </a:t>
            </a:r>
            <a:r>
              <a:rPr lang="en-US" i="1" u="sng" smtClean="0"/>
              <a:t>will be dancing</a:t>
            </a:r>
            <a:r>
              <a:rPr lang="en-US" smtClean="0"/>
              <a:t>. A few people </a:t>
            </a:r>
            <a:r>
              <a:rPr lang="en-US" i="1" u="sng" smtClean="0"/>
              <a:t>will be talking</a:t>
            </a:r>
            <a:r>
              <a:rPr lang="en-US" smtClean="0"/>
              <a:t>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 Progressive Tense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3200" smtClean="0"/>
              <a:t>Chris Ko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3200" smtClean="0"/>
              <a:t>John Park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3200" smtClean="0"/>
              <a:t>Angel Lara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 Progressive Tense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#1 :  For an action that is happening at this moment and that will have a definite end </a:t>
            </a:r>
          </a:p>
          <a:p>
            <a:pPr eaLnBrk="1" hangingPunct="1"/>
            <a:r>
              <a:rPr lang="en-US" smtClean="0"/>
              <a:t>Sentence : I </a:t>
            </a:r>
            <a:r>
              <a:rPr lang="en-US" u="sng" smtClean="0"/>
              <a:t>am having</a:t>
            </a:r>
            <a:r>
              <a:rPr lang="en-US" smtClean="0"/>
              <a:t> a good time with my friends.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 Progressive Tense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#2 : For a longer action that is happening “Now”</a:t>
            </a:r>
          </a:p>
          <a:p>
            <a:pPr eaLnBrk="1" hangingPunct="1"/>
            <a:r>
              <a:rPr lang="en-US" smtClean="0"/>
              <a:t>Sentence : We </a:t>
            </a:r>
            <a:r>
              <a:rPr lang="en-US" u="sng" smtClean="0"/>
              <a:t>are working</a:t>
            </a:r>
            <a:r>
              <a:rPr lang="en-US" smtClean="0"/>
              <a:t> on the writing projects this month.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 Progressive Tense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#3 : For a repeated action that causes irritation or problems (often used with the word </a:t>
            </a:r>
            <a:r>
              <a:rPr lang="en-US" i="1" smtClean="0"/>
              <a:t>always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Sentence : My wife </a:t>
            </a:r>
            <a:r>
              <a:rPr lang="en-US" u="sng" smtClean="0"/>
              <a:t>is always yelling</a:t>
            </a:r>
            <a:r>
              <a:rPr lang="en-US" smtClean="0"/>
              <a:t> at me whenever I enter the home.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 Progressive Tense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#4 : For an event in the near future (used with an adverb indicating future)</a:t>
            </a:r>
          </a:p>
          <a:p>
            <a:pPr eaLnBrk="1" hangingPunct="1"/>
            <a:r>
              <a:rPr lang="en-US" smtClean="0"/>
              <a:t>Sentence : My church members </a:t>
            </a:r>
            <a:r>
              <a:rPr lang="en-US" u="sng" smtClean="0"/>
              <a:t>are going</a:t>
            </a:r>
            <a:r>
              <a:rPr lang="en-US" smtClean="0"/>
              <a:t> on a vacation trip next weekend.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Perfect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AmLa</a:t>
            </a:r>
            <a:r>
              <a:rPr lang="en-US" dirty="0" smtClean="0"/>
              <a:t> 43</a:t>
            </a:r>
          </a:p>
          <a:p>
            <a:r>
              <a:rPr lang="en-US" dirty="0" smtClean="0"/>
              <a:t>September 12, 2012</a:t>
            </a:r>
          </a:p>
        </p:txBody>
      </p:sp>
    </p:spTree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3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3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3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3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3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3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3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4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3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4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5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6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1_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_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3_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2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4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6.xml><?xml version="1.0" encoding="utf-8"?>
<a:theme xmlns:a="http://schemas.openxmlformats.org/drawingml/2006/main" name="5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7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pptB4.tmp</Template>
  <TotalTime>86</TotalTime>
  <Words>1210</Words>
  <Application>Microsoft Office PowerPoint</Application>
  <PresentationFormat>On-screen Show (4:3)</PresentationFormat>
  <Paragraphs>136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37</vt:i4>
      </vt:variant>
      <vt:variant>
        <vt:lpstr>Slide Titles</vt:lpstr>
      </vt:variant>
      <vt:variant>
        <vt:i4>39</vt:i4>
      </vt:variant>
    </vt:vector>
  </HeadingPairs>
  <TitlesOfParts>
    <vt:vector size="76" baseType="lpstr">
      <vt:lpstr>Level</vt:lpstr>
      <vt:lpstr>Layers</vt:lpstr>
      <vt:lpstr>1_Layers</vt:lpstr>
      <vt:lpstr>2_Layers</vt:lpstr>
      <vt:lpstr>3_Layers</vt:lpstr>
      <vt:lpstr>4_Layers</vt:lpstr>
      <vt:lpstr>Concourse</vt:lpstr>
      <vt:lpstr>1_Concourse</vt:lpstr>
      <vt:lpstr>2_Concourse</vt:lpstr>
      <vt:lpstr>3_Concourse</vt:lpstr>
      <vt:lpstr>4_Concourse</vt:lpstr>
      <vt:lpstr>Digital Dots</vt:lpstr>
      <vt:lpstr>1_Digital Dots</vt:lpstr>
      <vt:lpstr>Kimono</vt:lpstr>
      <vt:lpstr>1_Kimono</vt:lpstr>
      <vt:lpstr>2_Kimono</vt:lpstr>
      <vt:lpstr>3_Kimono</vt:lpstr>
      <vt:lpstr>4_Kimono</vt:lpstr>
      <vt:lpstr>Crayons</vt:lpstr>
      <vt:lpstr>1_Crayons</vt:lpstr>
      <vt:lpstr>2_Crayons</vt:lpstr>
      <vt:lpstr>Oriel</vt:lpstr>
      <vt:lpstr>1_Oriel</vt:lpstr>
      <vt:lpstr>2_Oriel</vt:lpstr>
      <vt:lpstr>5_Kimono</vt:lpstr>
      <vt:lpstr>6_Kimono</vt:lpstr>
      <vt:lpstr>Maple</vt:lpstr>
      <vt:lpstr>1_Maple</vt:lpstr>
      <vt:lpstr>2_Maple</vt:lpstr>
      <vt:lpstr>3_Maple</vt:lpstr>
      <vt:lpstr>Metro</vt:lpstr>
      <vt:lpstr>1_Metro</vt:lpstr>
      <vt:lpstr>2_Metro</vt:lpstr>
      <vt:lpstr>3_Metro</vt:lpstr>
      <vt:lpstr>4_Metro</vt:lpstr>
      <vt:lpstr>5_Metro</vt:lpstr>
      <vt:lpstr>6_Metro</vt:lpstr>
      <vt:lpstr>Review of Verb Tenses</vt:lpstr>
      <vt:lpstr>Future Perfect Tense</vt:lpstr>
      <vt:lpstr>Future Perfect Tense</vt:lpstr>
      <vt:lpstr>Present Progressive Tense</vt:lpstr>
      <vt:lpstr>Present Progressive Tense </vt:lpstr>
      <vt:lpstr>Present Progressive Tense </vt:lpstr>
      <vt:lpstr>Present Progressive Tense </vt:lpstr>
      <vt:lpstr>Present Progressive Tense </vt:lpstr>
      <vt:lpstr>Present Perfect Tense</vt:lpstr>
      <vt:lpstr>Present Perfect Tense</vt:lpstr>
      <vt:lpstr>Present Perfect Tense</vt:lpstr>
      <vt:lpstr>Present Perfect Tense</vt:lpstr>
      <vt:lpstr>Present Perfect Tense</vt:lpstr>
      <vt:lpstr>Present Perfect Progressive</vt:lpstr>
      <vt:lpstr>Present Perfect Progressive (cont)</vt:lpstr>
      <vt:lpstr>Simple Present Tense </vt:lpstr>
      <vt:lpstr>Simple Present Tense</vt:lpstr>
      <vt:lpstr>Simple Present Tense</vt:lpstr>
      <vt:lpstr>Simple Present Tense</vt:lpstr>
      <vt:lpstr>Simple Present Tense</vt:lpstr>
      <vt:lpstr>Amla 43w</vt:lpstr>
      <vt:lpstr>Simple Past Tense</vt:lpstr>
      <vt:lpstr>Simple Past Tense (cont.)</vt:lpstr>
      <vt:lpstr>Used to or Would</vt:lpstr>
      <vt:lpstr>Used to or Would</vt:lpstr>
      <vt:lpstr>Used to or Would</vt:lpstr>
      <vt:lpstr>Used to or Would</vt:lpstr>
      <vt:lpstr>Past Progressive Tense</vt:lpstr>
      <vt:lpstr>Past Progressive Tense</vt:lpstr>
      <vt:lpstr>Past Progressive Tense</vt:lpstr>
      <vt:lpstr>Past perfect tense</vt:lpstr>
      <vt:lpstr>Past Perfect Tense</vt:lpstr>
      <vt:lpstr>Past Perfect Progressive Tense</vt:lpstr>
      <vt:lpstr>Simple Future Tense</vt:lpstr>
      <vt:lpstr>Slide 35</vt:lpstr>
      <vt:lpstr>Slide 36</vt:lpstr>
      <vt:lpstr>Slide 37</vt:lpstr>
      <vt:lpstr> Future Progressive Tense</vt:lpstr>
      <vt:lpstr>Future Progressive Tense</vt:lpstr>
    </vt:vector>
  </TitlesOfParts>
  <Company>Mt. San Antonio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Verb Tenses</dc:title>
  <dc:creator>Mt.SAC</dc:creator>
  <cp:lastModifiedBy>wcuser131</cp:lastModifiedBy>
  <cp:revision>5</cp:revision>
  <dcterms:created xsi:type="dcterms:W3CDTF">2012-09-11T17:32:50Z</dcterms:created>
  <dcterms:modified xsi:type="dcterms:W3CDTF">2012-09-12T19:00:05Z</dcterms:modified>
</cp:coreProperties>
</file>